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261" r:id="rId48"/>
  </p:sldIdLst>
  <p:sldSz cx="12192000" cy="6858000"/>
  <p:notesSz cx="6858000" cy="9144000"/>
  <p:embeddedFontLst>
    <p:embeddedFont>
      <p:font typeface="Montserrat SemiBold" charset="0"/>
      <p:bold r:id="rId51"/>
      <p:boldItalic r:id="rId52"/>
    </p:embeddedFont>
    <p:embeddedFont>
      <p:font typeface="Montserrat" charset="0"/>
      <p:regular r:id="rId53"/>
      <p:bold r:id="rId54"/>
      <p:italic r:id="rId55"/>
      <p:boldItalic r:id="rId56"/>
    </p:embeddedFont>
    <p:embeddedFont>
      <p:font typeface="Calibri" pitchFamily="34" charset="0"/>
      <p:regular r:id="rId57"/>
      <p:bold r:id="rId58"/>
      <p:italic r:id="rId59"/>
      <p:boldItalic r:id="rId60"/>
    </p:embeddedFont>
  </p:embeddedFontLst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2539E"/>
    <a:srgbClr val="6CC4EA"/>
    <a:srgbClr val="0060A7"/>
    <a:srgbClr val="12539F"/>
    <a:srgbClr val="3C3C3B"/>
    <a:srgbClr val="1E2C54"/>
    <a:srgbClr val="1F437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2232" y="-110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85DCD-9823-4DE0-BABE-EE4DAB85D978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A328B-B721-4889-B220-2A46C3E7A1D1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7E93-CD16-4BEE-9F08-B5EC5EA8F4FD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5E88E-6184-4257-91E1-01D00F66BA42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ES" smtClean="0"/>
              <a:t>Lo de los datatypes i constraints</a:t>
            </a:r>
          </a:p>
        </p:txBody>
      </p:sp>
      <p:sp>
        <p:nvSpPr>
          <p:cNvPr id="512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755337C-45AC-4677-A12C-D9F3AD0EA31D}" type="slidenum">
              <a:rPr lang="es-ES"/>
              <a:pPr/>
              <a:t>42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ES" smtClean="0"/>
              <a:t>Lo de los datatypes i constraints</a:t>
            </a:r>
          </a:p>
        </p:txBody>
      </p:sp>
      <p:sp>
        <p:nvSpPr>
          <p:cNvPr id="5222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A265FC-BDA7-4F81-881B-B67F6DA897BD}" type="slidenum">
              <a:rPr lang="es-ES"/>
              <a:pPr/>
              <a:t>43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ES" smtClean="0"/>
              <a:t>Lo de los datatypes i constraints</a:t>
            </a:r>
          </a:p>
        </p:txBody>
      </p:sp>
      <p:sp>
        <p:nvSpPr>
          <p:cNvPr id="532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48FB249-DFC0-4EE1-A47A-5E021962C843}" type="slidenum">
              <a:rPr lang="es-ES"/>
              <a:pPr/>
              <a:t>44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ns corporati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3321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4E894-EE22-41C3-B0D3-D9E0D612535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tge g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xmlns="" id="{B1446870-F894-3BC1-9B93-759E1A49C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182739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tge m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320800"/>
            <a:ext cx="12192001" cy="3924300"/>
          </a:xfrm>
          <a:custGeom>
            <a:avLst/>
            <a:gdLst>
              <a:gd name="connsiteX0" fmla="*/ 0 w 8120743"/>
              <a:gd name="connsiteY0" fmla="*/ 0 h 6858000"/>
              <a:gd name="connsiteX1" fmla="*/ 8120743 w 8120743"/>
              <a:gd name="connsiteY1" fmla="*/ 0 h 6858000"/>
              <a:gd name="connsiteX2" fmla="*/ 8120743 w 8120743"/>
              <a:gd name="connsiteY2" fmla="*/ 6858000 h 6858000"/>
              <a:gd name="connsiteX3" fmla="*/ 0 w 8120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0743" h="6858000">
                <a:moveTo>
                  <a:pt x="0" y="0"/>
                </a:moveTo>
                <a:lnTo>
                  <a:pt x="8120743" y="0"/>
                </a:lnTo>
                <a:lnTo>
                  <a:pt x="812074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5078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tge dreta pet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517001" y="0"/>
            <a:ext cx="3674999" cy="6858000"/>
          </a:xfrm>
          <a:custGeom>
            <a:avLst/>
            <a:gdLst>
              <a:gd name="connsiteX0" fmla="*/ 0 w 8120743"/>
              <a:gd name="connsiteY0" fmla="*/ 0 h 6858000"/>
              <a:gd name="connsiteX1" fmla="*/ 8120743 w 8120743"/>
              <a:gd name="connsiteY1" fmla="*/ 0 h 6858000"/>
              <a:gd name="connsiteX2" fmla="*/ 8120743 w 8120743"/>
              <a:gd name="connsiteY2" fmla="*/ 6858000 h 6858000"/>
              <a:gd name="connsiteX3" fmla="*/ 0 w 8120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0743" h="6858000">
                <a:moveTo>
                  <a:pt x="0" y="0"/>
                </a:moveTo>
                <a:lnTo>
                  <a:pt x="8120743" y="0"/>
                </a:lnTo>
                <a:lnTo>
                  <a:pt x="812074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E44B26F6-C5F5-3F46-4EC3-CE17EF8AD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1698" y="5896013"/>
            <a:ext cx="769930" cy="3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9897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tge esquerra pet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507530" cy="6858000"/>
          </a:xfrm>
          <a:custGeom>
            <a:avLst/>
            <a:gdLst>
              <a:gd name="connsiteX0" fmla="*/ 0 w 8120743"/>
              <a:gd name="connsiteY0" fmla="*/ 0 h 6858000"/>
              <a:gd name="connsiteX1" fmla="*/ 8120743 w 8120743"/>
              <a:gd name="connsiteY1" fmla="*/ 0 h 6858000"/>
              <a:gd name="connsiteX2" fmla="*/ 8120743 w 8120743"/>
              <a:gd name="connsiteY2" fmla="*/ 6858000 h 6858000"/>
              <a:gd name="connsiteX3" fmla="*/ 0 w 8120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0743" h="6858000">
                <a:moveTo>
                  <a:pt x="0" y="0"/>
                </a:moveTo>
                <a:lnTo>
                  <a:pt x="8120743" y="0"/>
                </a:lnTo>
                <a:lnTo>
                  <a:pt x="812074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64629714-9B54-84D6-0DFC-BC2B4295B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9138" y="470573"/>
            <a:ext cx="769930" cy="3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955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xmlns="" id="{FC2AEC9C-3702-5161-114C-B7C00FE68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485" y="1112837"/>
            <a:ext cx="2628735" cy="2628735"/>
          </a:xfrm>
        </p:spPr>
        <p:txBody>
          <a:bodyPr/>
          <a:lstStyle/>
          <a:p>
            <a:endParaRPr lang="ca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8EBBCEAB-5B0D-F774-BBE3-F2421DC2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42" t="11928" r="721" b="17140"/>
          <a:stretch/>
        </p:blipFill>
        <p:spPr>
          <a:xfrm>
            <a:off x="687483" y="3827757"/>
            <a:ext cx="5328615" cy="2628734"/>
          </a:xfrm>
          <a:prstGeom prst="rect">
            <a:avLst/>
          </a:prstGeom>
        </p:spPr>
      </p:pic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xmlns="" id="{3570887D-AA60-CA82-50E8-E2FB38A4C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7244" y="1112837"/>
            <a:ext cx="2628735" cy="2628735"/>
          </a:xfrm>
        </p:spPr>
        <p:txBody>
          <a:bodyPr/>
          <a:lstStyle/>
          <a:p>
            <a:endParaRPr lang="ca-ES"/>
          </a:p>
        </p:txBody>
      </p:sp>
      <p:sp>
        <p:nvSpPr>
          <p:cNvPr id="12" name="Marcador de posición de imagen 6">
            <a:extLst>
              <a:ext uri="{FF2B5EF4-FFF2-40B4-BE49-F238E27FC236}">
                <a16:creationId xmlns:a16="http://schemas.microsoft.com/office/drawing/2014/main" xmlns="" id="{649E63AC-44DD-E588-A185-536815BA96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87244" y="3827756"/>
            <a:ext cx="2628735" cy="2628735"/>
          </a:xfrm>
        </p:spPr>
        <p:txBody>
          <a:bodyPr/>
          <a:lstStyle/>
          <a:p>
            <a:endParaRPr lang="ca-ES"/>
          </a:p>
        </p:txBody>
      </p:sp>
      <p:sp>
        <p:nvSpPr>
          <p:cNvPr id="15" name="Marcador de posición de imagen 6">
            <a:extLst>
              <a:ext uri="{FF2B5EF4-FFF2-40B4-BE49-F238E27FC236}">
                <a16:creationId xmlns:a16="http://schemas.microsoft.com/office/drawing/2014/main" xmlns="" id="{11EEE79E-CCF4-C231-E1F4-48347F5698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87364" y="1112837"/>
            <a:ext cx="2628735" cy="2628735"/>
          </a:xfrm>
        </p:spPr>
        <p:txBody>
          <a:bodyPr/>
          <a:lstStyle/>
          <a:p>
            <a:endParaRPr lang="ca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8A5DF500-B371-F5CD-3C46-B55D74610A6E}"/>
              </a:ext>
            </a:extLst>
          </p:cNvPr>
          <p:cNvSpPr/>
          <p:nvPr userDrawn="1"/>
        </p:nvSpPr>
        <p:spPr>
          <a:xfrm>
            <a:off x="8787123" y="1112837"/>
            <a:ext cx="2628737" cy="5343652"/>
          </a:xfrm>
          <a:prstGeom prst="rect">
            <a:avLst/>
          </a:prstGeom>
          <a:gradFill flip="none" rotWithShape="1">
            <a:gsLst>
              <a:gs pos="0">
                <a:srgbClr val="12539F"/>
              </a:gs>
              <a:gs pos="62000">
                <a:srgbClr val="193B71"/>
              </a:gs>
              <a:gs pos="100000">
                <a:srgbClr val="1E2C5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113935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xmlns="" id="{4E3C55CD-B345-4DDC-7610-058BBB3478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875" y="1084079"/>
            <a:ext cx="2073471" cy="234815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xmlns="" id="{4AF25670-2872-A0C3-E67A-CBAB465182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875" y="3535734"/>
            <a:ext cx="2073471" cy="234815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/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xmlns="" id="{D9549B58-3666-1778-7363-34030D06A9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47319" y="1084079"/>
            <a:ext cx="2073471" cy="153656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xmlns="" id="{014B2112-D509-C77F-1723-5B9993DB4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47319" y="2715309"/>
            <a:ext cx="2799336" cy="153656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 dirty="0"/>
          </a:p>
        </p:txBody>
      </p:sp>
      <p:sp>
        <p:nvSpPr>
          <p:cNvPr id="14" name="Marcador de posición de imagen 7">
            <a:extLst>
              <a:ext uri="{FF2B5EF4-FFF2-40B4-BE49-F238E27FC236}">
                <a16:creationId xmlns:a16="http://schemas.microsoft.com/office/drawing/2014/main" xmlns="" id="{1F97B94E-032E-FB30-6F7B-46165224A9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47319" y="4346539"/>
            <a:ext cx="2073471" cy="153656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 dirty="0"/>
          </a:p>
        </p:txBody>
      </p:sp>
      <p:sp>
        <p:nvSpPr>
          <p:cNvPr id="15" name="Marcador de posición de imagen 7">
            <a:extLst>
              <a:ext uri="{FF2B5EF4-FFF2-40B4-BE49-F238E27FC236}">
                <a16:creationId xmlns:a16="http://schemas.microsoft.com/office/drawing/2014/main" xmlns="" id="{65199339-481C-67EE-E9C7-3CEEBA2106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43763" y="1084079"/>
            <a:ext cx="2073471" cy="153656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 dirty="0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xmlns="" id="{B8B86E44-B15B-842F-FE3C-33232502C8D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43763" y="4346539"/>
            <a:ext cx="2073471" cy="153656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 dirty="0"/>
          </a:p>
        </p:txBody>
      </p:sp>
      <p:sp>
        <p:nvSpPr>
          <p:cNvPr id="17" name="Marcador de posición de imagen 7">
            <a:extLst>
              <a:ext uri="{FF2B5EF4-FFF2-40B4-BE49-F238E27FC236}">
                <a16:creationId xmlns:a16="http://schemas.microsoft.com/office/drawing/2014/main" xmlns="" id="{42716512-F4EF-7715-0BAB-23A4D5C94F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40207" y="1084079"/>
            <a:ext cx="2073471" cy="153656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 dirty="0"/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xmlns="" id="{1922A994-1EF3-AB6E-FBFC-9437AFD94B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240207" y="4346539"/>
            <a:ext cx="2073471" cy="153656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xmlns="" id="{4D401A03-ADFC-B76D-66B7-22639E61A2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6651" y="1084079"/>
            <a:ext cx="2073471" cy="153656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 dirty="0"/>
          </a:p>
        </p:txBody>
      </p:sp>
      <p:sp>
        <p:nvSpPr>
          <p:cNvPr id="20" name="Marcador de posición de imagen 7">
            <a:extLst>
              <a:ext uri="{FF2B5EF4-FFF2-40B4-BE49-F238E27FC236}">
                <a16:creationId xmlns:a16="http://schemas.microsoft.com/office/drawing/2014/main" xmlns="" id="{8E202708-9E0B-0328-B26A-894FEEFB1C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36651" y="4346539"/>
            <a:ext cx="2073471" cy="153656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xmlns="" id="{11532908-D179-EDB1-071C-8EE9F0D5363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69628" y="2715309"/>
            <a:ext cx="2799336" cy="153656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 dirty="0"/>
          </a:p>
        </p:txBody>
      </p:sp>
      <p:sp>
        <p:nvSpPr>
          <p:cNvPr id="23" name="Marcador de posición de imagen 7">
            <a:extLst>
              <a:ext uri="{FF2B5EF4-FFF2-40B4-BE49-F238E27FC236}">
                <a16:creationId xmlns:a16="http://schemas.microsoft.com/office/drawing/2014/main" xmlns="" id="{54A6AE87-363C-F601-B127-C0C097C0E9D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10786" y="2715308"/>
            <a:ext cx="2799336" cy="153656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xmlns="" val="111201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s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855BD989-B65A-F03B-8AFF-449A96ED83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2539F"/>
              </a:gs>
              <a:gs pos="47000">
                <a:srgbClr val="193B71"/>
              </a:gs>
              <a:gs pos="98000">
                <a:srgbClr val="1E2C5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2062050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5778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1010AEAC-095F-3E71-CC09-5D11A7F6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0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864B992-5250-ED93-97DA-89AA6B4A2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53033"/>
            <a:ext cx="10515600" cy="3423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E5FEBCF-BF09-4D8C-E2E0-0D0BE4DBC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1D18A-4E67-4C2C-BC53-B3E6662ADF0D}" type="datetimeFigureOut">
              <a:rPr lang="ca-ES" smtClean="0"/>
              <a:pPr/>
              <a:t>10/6/2024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0D8F1BA-A468-5BD2-F2E2-8CE0A1667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B15B8A7-B482-43A3-82B9-4E0C01F95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37E3A-DE06-4C41-B051-2CAB17BD5234}" type="slidenum">
              <a:rPr lang="ca-ES" smtClean="0"/>
              <a:pPr/>
              <a:t>‹Nº›</a:t>
            </a:fld>
            <a:endParaRPr lang="ca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xmlns="" id="{51087105-B362-04FA-B8A9-77EBE5D9925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669138" y="470573"/>
            <a:ext cx="769930" cy="3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3549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9" r:id="rId3"/>
    <p:sldLayoutId id="2147483660" r:id="rId4"/>
    <p:sldLayoutId id="2147483661" r:id="rId5"/>
    <p:sldLayoutId id="2147483662" r:id="rId6"/>
    <p:sldLayoutId id="2147483664" r:id="rId7"/>
    <p:sldLayoutId id="2147483658" r:id="rId8"/>
    <p:sldLayoutId id="2147483663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52.png"/><Relationship Id="rId10" Type="http://schemas.openxmlformats.org/officeDocument/2006/relationships/image" Target="../media/image53.jpeg"/><Relationship Id="rId4" Type="http://schemas.openxmlformats.org/officeDocument/2006/relationships/image" Target="../media/image51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3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xmlns="" id="{53103507-C34F-9D9E-7B2F-A92F6E4A7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65052" y="1087648"/>
            <a:ext cx="2416373" cy="11715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D4B7C1DD-99EF-73AB-B68F-357C04320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642" r="721" b="58376"/>
          <a:stretch/>
        </p:blipFill>
        <p:spPr>
          <a:xfrm>
            <a:off x="0" y="2833542"/>
            <a:ext cx="12192000" cy="402445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87163DEA-EB32-95B9-583D-68C9AD107678}"/>
              </a:ext>
            </a:extLst>
          </p:cNvPr>
          <p:cNvSpPr txBox="1"/>
          <p:nvPr/>
        </p:nvSpPr>
        <p:spPr>
          <a:xfrm>
            <a:off x="1261859" y="4302802"/>
            <a:ext cx="5211331" cy="517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2500" dirty="0" smtClean="0">
                <a:solidFill>
                  <a:schemeClr val="bg1"/>
                </a:solidFill>
                <a:latin typeface="+mj-lt"/>
              </a:rPr>
              <a:t>El interior de un </a:t>
            </a:r>
            <a:r>
              <a:rPr lang="es-ES" sz="2500" dirty="0" err="1" smtClean="0">
                <a:solidFill>
                  <a:schemeClr val="bg1"/>
                </a:solidFill>
                <a:latin typeface="+mj-lt"/>
              </a:rPr>
              <a:t>G</a:t>
            </a:r>
            <a:r>
              <a:rPr lang="es-ES" sz="2500" dirty="0" err="1" smtClean="0">
                <a:solidFill>
                  <a:schemeClr val="bg1"/>
                </a:solidFill>
                <a:latin typeface="+mj-lt"/>
              </a:rPr>
              <a:t>eopackage</a:t>
            </a:r>
            <a:endParaRPr lang="es-ES" sz="25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xmlns="" id="{9AAA9B2E-5A7B-C725-E763-2739029BF9DA}"/>
              </a:ext>
            </a:extLst>
          </p:cNvPr>
          <p:cNvGrpSpPr/>
          <p:nvPr/>
        </p:nvGrpSpPr>
        <p:grpSpPr>
          <a:xfrm>
            <a:off x="8783835" y="271059"/>
            <a:ext cx="4086225" cy="5742073"/>
            <a:chOff x="7615237" y="1743074"/>
            <a:chExt cx="3071813" cy="4316594"/>
          </a:xfrm>
        </p:grpSpPr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xmlns="" id="{BBD17D6F-ABB0-8226-4772-66C76188E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615237" y="1743074"/>
              <a:ext cx="2867025" cy="4219575"/>
            </a:xfrm>
            <a:prstGeom prst="rect">
              <a:avLst/>
            </a:prstGeom>
          </p:spPr>
        </p:pic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xmlns="" id="{436E3FE6-6BB0-A786-5AB8-3CC56D6E9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820025" y="1840093"/>
              <a:ext cx="2867025" cy="4219575"/>
            </a:xfrm>
            <a:prstGeom prst="rect">
              <a:avLst/>
            </a:prstGeom>
          </p:spPr>
        </p:pic>
      </p:grpSp>
      <p:sp>
        <p:nvSpPr>
          <p:cNvPr id="8" name="CuadroTexto 11">
            <a:extLst>
              <a:ext uri="{FF2B5EF4-FFF2-40B4-BE49-F238E27FC236}">
                <a16:creationId xmlns:a16="http://schemas.microsoft.com/office/drawing/2014/main" xmlns="" id="{87163DEA-EB32-95B9-583D-68C9AD107678}"/>
              </a:ext>
            </a:extLst>
          </p:cNvPr>
          <p:cNvSpPr txBox="1"/>
          <p:nvPr/>
        </p:nvSpPr>
        <p:spPr>
          <a:xfrm>
            <a:off x="1269880" y="4853963"/>
            <a:ext cx="5211331" cy="43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2000" dirty="0" smtClean="0">
                <a:solidFill>
                  <a:schemeClr val="bg1"/>
                </a:solidFill>
              </a:rPr>
              <a:t>El caso del proyecto DRAIN</a:t>
            </a:r>
          </a:p>
        </p:txBody>
      </p:sp>
    </p:spTree>
    <p:extLst>
      <p:ext uri="{BB962C8B-B14F-4D97-AF65-F5344CB8AC3E}">
        <p14:creationId xmlns:p14="http://schemas.microsoft.com/office/powerpoint/2010/main" xmlns="" val="2948940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9 Grupo"/>
          <p:cNvGrpSpPr>
            <a:grpSpLocks/>
          </p:cNvGrpSpPr>
          <p:nvPr/>
        </p:nvGrpSpPr>
        <p:grpSpPr bwMode="auto">
          <a:xfrm>
            <a:off x="7620000" y="1643063"/>
            <a:ext cx="4187825" cy="1714500"/>
            <a:chOff x="214282" y="1571612"/>
            <a:chExt cx="3140366" cy="1714512"/>
          </a:xfrm>
        </p:grpSpPr>
        <p:pic>
          <p:nvPicPr>
            <p:cNvPr id="1127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1571612"/>
              <a:ext cx="3140366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8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4413" y="2285992"/>
              <a:ext cx="1357322" cy="86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1: hacer un </a:t>
            </a:r>
            <a:r>
              <a:rPr lang="es-ES" sz="3000" b="1" dirty="0" err="1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gpkg</a:t>
            </a: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 funcional desde SQL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" y="3786188"/>
            <a:ext cx="3524250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 descr="File:QGIS logo, 2017.svg - Wikimedia Common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53500" y="1071563"/>
            <a:ext cx="238125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7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6250" y="928688"/>
            <a:ext cx="17462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9" descr="Do you use pgAdmin? Why? : r/PostgreSQL"/>
          <p:cNvPicPr>
            <a:picLocks noChangeAspect="1" noChangeArrowheads="1"/>
          </p:cNvPicPr>
          <p:nvPr/>
        </p:nvPicPr>
        <p:blipFill>
          <a:blip r:embed="rId7"/>
          <a:srcRect l="23750" t="33334" r="23125" b="28888"/>
          <a:stretch>
            <a:fillRect/>
          </a:stretch>
        </p:blipFill>
        <p:spPr bwMode="auto">
          <a:xfrm>
            <a:off x="2476500" y="1071563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6250" y="1643063"/>
            <a:ext cx="413861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Flecha doblada hacia arriba"/>
          <p:cNvSpPr/>
          <p:nvPr/>
        </p:nvSpPr>
        <p:spPr>
          <a:xfrm rot="16200000" flipH="1">
            <a:off x="6453187" y="1714501"/>
            <a:ext cx="2428875" cy="6572250"/>
          </a:xfrm>
          <a:prstGeom prst="bentUpArrow">
            <a:avLst>
              <a:gd name="adj1" fmla="val 25000"/>
              <a:gd name="adj2" fmla="val 24573"/>
              <a:gd name="adj3" fmla="val 25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1274" name="Picture 13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0" y="4357688"/>
            <a:ext cx="1514475" cy="120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18 Flecha abajo"/>
          <p:cNvSpPr/>
          <p:nvPr/>
        </p:nvSpPr>
        <p:spPr>
          <a:xfrm rot="16200000">
            <a:off x="5667375" y="833438"/>
            <a:ext cx="571500" cy="3333750"/>
          </a:xfrm>
          <a:prstGeom prst="downArrow">
            <a:avLst>
              <a:gd name="adj1" fmla="val 50000"/>
              <a:gd name="adj2" fmla="val 1046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1276" name="Picture 14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8750" y="1428750"/>
            <a:ext cx="15335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9 Grupo"/>
          <p:cNvGrpSpPr>
            <a:grpSpLocks/>
          </p:cNvGrpSpPr>
          <p:nvPr/>
        </p:nvGrpSpPr>
        <p:grpSpPr bwMode="auto">
          <a:xfrm>
            <a:off x="7620000" y="1643063"/>
            <a:ext cx="4187825" cy="1714500"/>
            <a:chOff x="214282" y="1571612"/>
            <a:chExt cx="3140366" cy="1714512"/>
          </a:xfrm>
        </p:grpSpPr>
        <p:pic>
          <p:nvPicPr>
            <p:cNvPr id="12299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1571612"/>
              <a:ext cx="3140366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0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4413" y="2285992"/>
              <a:ext cx="1357322" cy="86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Reto</a:t>
            </a:r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" y="3786188"/>
            <a:ext cx="3524250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 descr="File:QGIS logo, 2017.svg - Wikimedia Common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53500" y="1071563"/>
            <a:ext cx="238125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Flecha doblada hacia arriba"/>
          <p:cNvSpPr/>
          <p:nvPr/>
        </p:nvSpPr>
        <p:spPr>
          <a:xfrm rot="16200000" flipH="1">
            <a:off x="8834437" y="3452813"/>
            <a:ext cx="2428875" cy="2952750"/>
          </a:xfrm>
          <a:prstGeom prst="bentUpArrow">
            <a:avLst>
              <a:gd name="adj1" fmla="val 25000"/>
              <a:gd name="adj2" fmla="val 24573"/>
              <a:gd name="adj3" fmla="val 25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6" name="15 Rectángulo"/>
          <p:cNvSpPr/>
          <p:nvPr/>
        </p:nvSpPr>
        <p:spPr>
          <a:xfrm>
            <a:off x="6381750" y="5000625"/>
            <a:ext cx="2095500" cy="1143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2600" b="1" dirty="0"/>
              <a:t>?</a:t>
            </a:r>
          </a:p>
        </p:txBody>
      </p:sp>
      <p:sp>
        <p:nvSpPr>
          <p:cNvPr id="17" name="16 Flecha arriba"/>
          <p:cNvSpPr/>
          <p:nvPr/>
        </p:nvSpPr>
        <p:spPr>
          <a:xfrm rot="16200000">
            <a:off x="4500562" y="4595813"/>
            <a:ext cx="1285875" cy="2095500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2297" name="Picture 7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6250" y="928688"/>
            <a:ext cx="17462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8" name="Picture 9" descr="Do you use pgAdmin? Why? : r/PostgreSQL"/>
          <p:cNvPicPr>
            <a:picLocks noChangeAspect="1" noChangeArrowheads="1"/>
          </p:cNvPicPr>
          <p:nvPr/>
        </p:nvPicPr>
        <p:blipFill>
          <a:blip r:embed="rId7"/>
          <a:srcRect l="23750" t="33334" r="23125" b="28888"/>
          <a:stretch>
            <a:fillRect/>
          </a:stretch>
        </p:blipFill>
        <p:spPr bwMode="auto">
          <a:xfrm>
            <a:off x="2476500" y="1071563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Resolución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Resolución</a:t>
            </a:r>
          </a:p>
        </p:txBody>
      </p:sp>
      <p:sp>
        <p:nvSpPr>
          <p:cNvPr id="14339" name="14 CuadroTexto"/>
          <p:cNvSpPr txBox="1">
            <a:spLocks noChangeArrowheads="1"/>
          </p:cNvSpPr>
          <p:nvPr/>
        </p:nvSpPr>
        <p:spPr bwMode="auto">
          <a:xfrm>
            <a:off x="571500" y="1000125"/>
            <a:ext cx="38814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s-ES">
                <a:latin typeface="Work Sans" pitchFamily="2" charset="0"/>
              </a:rPr>
              <a:t> gpkg_contents</a:t>
            </a:r>
          </a:p>
          <a:p>
            <a:pPr>
              <a:buFont typeface="Arial" charset="0"/>
              <a:buChar char="•"/>
            </a:pPr>
            <a:r>
              <a:rPr lang="es-ES">
                <a:latin typeface="Work Sans" pitchFamily="2" charset="0"/>
              </a:rPr>
              <a:t> gpkg_ogr_contents</a:t>
            </a:r>
          </a:p>
          <a:p>
            <a:pPr>
              <a:buFont typeface="Arial" charset="0"/>
              <a:buChar char="•"/>
            </a:pPr>
            <a:r>
              <a:rPr lang="es-ES">
                <a:latin typeface="Work Sans" pitchFamily="2" charset="0"/>
              </a:rPr>
              <a:t> gpkg_geometry_columns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Resolución</a:t>
            </a:r>
          </a:p>
        </p:txBody>
      </p:sp>
      <p:pic>
        <p:nvPicPr>
          <p:cNvPr id="1536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0" y="1214438"/>
            <a:ext cx="2247900" cy="535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214438"/>
            <a:ext cx="1601788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24750" y="2928938"/>
            <a:ext cx="190500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0" y="4572000"/>
            <a:ext cx="4129088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" y="2500313"/>
            <a:ext cx="2835275" cy="386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Abrir llave"/>
          <p:cNvSpPr/>
          <p:nvPr/>
        </p:nvSpPr>
        <p:spPr>
          <a:xfrm>
            <a:off x="4667250" y="1143000"/>
            <a:ext cx="666750" cy="5500688"/>
          </a:xfrm>
          <a:prstGeom prst="leftBrace">
            <a:avLst>
              <a:gd name="adj1" fmla="val 8333"/>
              <a:gd name="adj2" fmla="val 829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5369" name="9 CuadroTexto"/>
          <p:cNvSpPr txBox="1">
            <a:spLocks noChangeArrowheads="1"/>
          </p:cNvSpPr>
          <p:nvPr/>
        </p:nvSpPr>
        <p:spPr bwMode="auto">
          <a:xfrm>
            <a:off x="571500" y="1000125"/>
            <a:ext cx="38814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s-ES">
                <a:latin typeface="Work Sans" pitchFamily="2" charset="0"/>
              </a:rPr>
              <a:t> gpkg_contents</a:t>
            </a:r>
          </a:p>
          <a:p>
            <a:pPr>
              <a:buFont typeface="Arial" charset="0"/>
              <a:buChar char="•"/>
            </a:pPr>
            <a:r>
              <a:rPr lang="es-ES">
                <a:latin typeface="Work Sans" pitchFamily="2" charset="0"/>
              </a:rPr>
              <a:t> gpkg_ogr_contents</a:t>
            </a:r>
          </a:p>
          <a:p>
            <a:pPr>
              <a:buFont typeface="Arial" charset="0"/>
              <a:buChar char="•"/>
            </a:pPr>
            <a:r>
              <a:rPr lang="es-ES">
                <a:latin typeface="Work Sans" pitchFamily="2" charset="0"/>
              </a:rPr>
              <a:t> gpkg_geometry_columns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Resultado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Resultado</a:t>
            </a:r>
          </a:p>
        </p:txBody>
      </p:sp>
      <p:grpSp>
        <p:nvGrpSpPr>
          <p:cNvPr id="2" name="6 Grupo"/>
          <p:cNvGrpSpPr>
            <a:grpSpLocks/>
          </p:cNvGrpSpPr>
          <p:nvPr/>
        </p:nvGrpSpPr>
        <p:grpSpPr bwMode="auto">
          <a:xfrm>
            <a:off x="7620000" y="1643063"/>
            <a:ext cx="4187825" cy="1714500"/>
            <a:chOff x="214282" y="1571612"/>
            <a:chExt cx="3140366" cy="1714512"/>
          </a:xfrm>
        </p:grpSpPr>
        <p:pic>
          <p:nvPicPr>
            <p:cNvPr id="1741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1571612"/>
              <a:ext cx="3140366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9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4413" y="2285992"/>
              <a:ext cx="1357322" cy="86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412" name="Picture 5" descr="File:QGIS logo, 2017.svg - Wikimedia Comm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1071563"/>
            <a:ext cx="238125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7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250" y="928688"/>
            <a:ext cx="17462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9" descr="Do you use pgAdmin? Why? : r/PostgreSQL"/>
          <p:cNvPicPr>
            <a:picLocks noChangeAspect="1" noChangeArrowheads="1"/>
          </p:cNvPicPr>
          <p:nvPr/>
        </p:nvPicPr>
        <p:blipFill>
          <a:blip r:embed="rId6"/>
          <a:srcRect l="23750" t="33334" r="23125" b="28888"/>
          <a:stretch>
            <a:fillRect/>
          </a:stretch>
        </p:blipFill>
        <p:spPr bwMode="auto">
          <a:xfrm>
            <a:off x="2476500" y="1071563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6250" y="1643063"/>
            <a:ext cx="413861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Flecha abajo"/>
          <p:cNvSpPr/>
          <p:nvPr/>
        </p:nvSpPr>
        <p:spPr>
          <a:xfrm rot="16200000">
            <a:off x="5667375" y="833438"/>
            <a:ext cx="571500" cy="3333750"/>
          </a:xfrm>
          <a:prstGeom prst="downArrow">
            <a:avLst>
              <a:gd name="adj1" fmla="val 50000"/>
              <a:gd name="adj2" fmla="val 1046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7417" name="Picture 1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8750" y="1428750"/>
            <a:ext cx="15335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Resultado</a:t>
            </a:r>
          </a:p>
        </p:txBody>
      </p:sp>
      <p:grpSp>
        <p:nvGrpSpPr>
          <p:cNvPr id="2" name="6 Grupo"/>
          <p:cNvGrpSpPr>
            <a:grpSpLocks/>
          </p:cNvGrpSpPr>
          <p:nvPr/>
        </p:nvGrpSpPr>
        <p:grpSpPr bwMode="auto">
          <a:xfrm>
            <a:off x="7620000" y="1643063"/>
            <a:ext cx="4187825" cy="1714500"/>
            <a:chOff x="214282" y="1571612"/>
            <a:chExt cx="3140366" cy="1714512"/>
          </a:xfrm>
        </p:grpSpPr>
        <p:pic>
          <p:nvPicPr>
            <p:cNvPr id="1844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1571612"/>
              <a:ext cx="3140366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5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4413" y="2285992"/>
              <a:ext cx="1357322" cy="86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6" name="Picture 5" descr="File:QGIS logo, 2017.svg - Wikimedia Comm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1071563"/>
            <a:ext cx="238125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7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250" y="928688"/>
            <a:ext cx="17462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9" descr="Do you use pgAdmin? Why? : r/PostgreSQL"/>
          <p:cNvPicPr>
            <a:picLocks noChangeAspect="1" noChangeArrowheads="1"/>
          </p:cNvPicPr>
          <p:nvPr/>
        </p:nvPicPr>
        <p:blipFill>
          <a:blip r:embed="rId6"/>
          <a:srcRect l="23750" t="33334" r="23125" b="28888"/>
          <a:stretch>
            <a:fillRect/>
          </a:stretch>
        </p:blipFill>
        <p:spPr bwMode="auto">
          <a:xfrm>
            <a:off x="2476500" y="1071563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6250" y="1643063"/>
            <a:ext cx="413861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Flecha abajo"/>
          <p:cNvSpPr/>
          <p:nvPr/>
        </p:nvSpPr>
        <p:spPr>
          <a:xfrm rot="16200000">
            <a:off x="5667375" y="833438"/>
            <a:ext cx="571500" cy="3333750"/>
          </a:xfrm>
          <a:prstGeom prst="downArrow">
            <a:avLst>
              <a:gd name="adj1" fmla="val 50000"/>
              <a:gd name="adj2" fmla="val 1046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8441" name="Picture 1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8750" y="1428750"/>
            <a:ext cx="15335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1500" y="3929063"/>
            <a:ext cx="3798888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17 Conector recto"/>
          <p:cNvCxnSpPr/>
          <p:nvPr/>
        </p:nvCxnSpPr>
        <p:spPr>
          <a:xfrm>
            <a:off x="571500" y="3643313"/>
            <a:ext cx="11144250" cy="1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Resultado</a:t>
            </a:r>
          </a:p>
        </p:txBody>
      </p:sp>
      <p:grpSp>
        <p:nvGrpSpPr>
          <p:cNvPr id="2" name="6 Grupo"/>
          <p:cNvGrpSpPr>
            <a:grpSpLocks/>
          </p:cNvGrpSpPr>
          <p:nvPr/>
        </p:nvGrpSpPr>
        <p:grpSpPr bwMode="auto">
          <a:xfrm>
            <a:off x="7620000" y="1643063"/>
            <a:ext cx="4187825" cy="1714500"/>
            <a:chOff x="214282" y="1571612"/>
            <a:chExt cx="3140366" cy="1714512"/>
          </a:xfrm>
        </p:grpSpPr>
        <p:pic>
          <p:nvPicPr>
            <p:cNvPr id="19469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1571612"/>
              <a:ext cx="3140366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70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4413" y="2285992"/>
              <a:ext cx="1357322" cy="86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60" name="Picture 5" descr="File:QGIS logo, 2017.svg - Wikimedia Comm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1071563"/>
            <a:ext cx="238125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7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250" y="928688"/>
            <a:ext cx="17462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9" descr="Do you use pgAdmin? Why? : r/PostgreSQL"/>
          <p:cNvPicPr>
            <a:picLocks noChangeAspect="1" noChangeArrowheads="1"/>
          </p:cNvPicPr>
          <p:nvPr/>
        </p:nvPicPr>
        <p:blipFill>
          <a:blip r:embed="rId6"/>
          <a:srcRect l="23750" t="33334" r="23125" b="28888"/>
          <a:stretch>
            <a:fillRect/>
          </a:stretch>
        </p:blipFill>
        <p:spPr bwMode="auto">
          <a:xfrm>
            <a:off x="2476500" y="1071563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6250" y="1643063"/>
            <a:ext cx="413861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Flecha abajo"/>
          <p:cNvSpPr/>
          <p:nvPr/>
        </p:nvSpPr>
        <p:spPr>
          <a:xfrm rot="16200000">
            <a:off x="5667375" y="833438"/>
            <a:ext cx="571500" cy="3333750"/>
          </a:xfrm>
          <a:prstGeom prst="downArrow">
            <a:avLst>
              <a:gd name="adj1" fmla="val 50000"/>
              <a:gd name="adj2" fmla="val 1046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9465" name="Picture 1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8750" y="1428750"/>
            <a:ext cx="15335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1500" y="3929063"/>
            <a:ext cx="3798888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17 Conector recto"/>
          <p:cNvCxnSpPr/>
          <p:nvPr/>
        </p:nvCxnSpPr>
        <p:spPr>
          <a:xfrm>
            <a:off x="571500" y="3643313"/>
            <a:ext cx="11144250" cy="1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68" name="Picture 4" descr="👀 Ojos en WhatsApp 2.19.35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762500" y="5072063"/>
            <a:ext cx="1174750" cy="88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0" y="2286000"/>
            <a:ext cx="11582400" cy="383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Resolución (2/2)</a:t>
            </a:r>
          </a:p>
        </p:txBody>
      </p:sp>
      <p:pic>
        <p:nvPicPr>
          <p:cNvPr id="20484" name="7 Image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0" y="1071563"/>
            <a:ext cx="2825750" cy="520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Resolución</a:t>
            </a:r>
          </a:p>
        </p:txBody>
      </p:sp>
      <p:sp>
        <p:nvSpPr>
          <p:cNvPr id="11" name="10 Abrir llave"/>
          <p:cNvSpPr/>
          <p:nvPr/>
        </p:nvSpPr>
        <p:spPr>
          <a:xfrm>
            <a:off x="3810000" y="2000250"/>
            <a:ext cx="476250" cy="4357688"/>
          </a:xfrm>
          <a:prstGeom prst="leftBrace">
            <a:avLst>
              <a:gd name="adj1" fmla="val 8333"/>
              <a:gd name="adj2" fmla="val 8287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2" name="11 Rectángulo redondeado"/>
          <p:cNvSpPr/>
          <p:nvPr/>
        </p:nvSpPr>
        <p:spPr>
          <a:xfrm>
            <a:off x="2000250" y="3571875"/>
            <a:ext cx="1809750" cy="1357313"/>
          </a:xfrm>
          <a:prstGeom prst="round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2 Marcador de contenido"/>
          <p:cNvSpPr>
            <a:spLocks noGrp="1"/>
          </p:cNvSpPr>
          <p:nvPr>
            <p:ph idx="1"/>
          </p:nvPr>
        </p:nvSpPr>
        <p:spPr>
          <a:xfrm>
            <a:off x="609600" y="1600200"/>
            <a:ext cx="11391900" cy="4525963"/>
          </a:xfrm>
        </p:spPr>
        <p:txBody>
          <a:bodyPr/>
          <a:lstStyle/>
          <a:p>
            <a:r>
              <a:rPr lang="es-ES" smtClean="0">
                <a:latin typeface="Work Sans" pitchFamily="2" charset="0"/>
              </a:rPr>
              <a:t>Proyecto DRAIN</a:t>
            </a:r>
          </a:p>
          <a:p>
            <a:r>
              <a:rPr lang="es-ES" smtClean="0">
                <a:latin typeface="Work Sans" pitchFamily="2" charset="0"/>
              </a:rPr>
              <a:t>Condiciones</a:t>
            </a:r>
          </a:p>
          <a:p>
            <a:r>
              <a:rPr lang="es-ES" smtClean="0">
                <a:latin typeface="Work Sans" pitchFamily="2" charset="0"/>
              </a:rPr>
              <a:t>Contexto</a:t>
            </a:r>
          </a:p>
          <a:p>
            <a:r>
              <a:rPr lang="es-ES" smtClean="0">
                <a:latin typeface="Work Sans" pitchFamily="2" charset="0"/>
              </a:rPr>
              <a:t>Situación 1: hacer un gpkg funcional desde SQL</a:t>
            </a:r>
          </a:p>
          <a:p>
            <a:r>
              <a:rPr lang="es-ES" smtClean="0">
                <a:latin typeface="Work Sans" pitchFamily="2" charset="0"/>
              </a:rPr>
              <a:t>Situación 2: modificar el modelo de datos</a:t>
            </a:r>
          </a:p>
          <a:p>
            <a:r>
              <a:rPr lang="es-ES" smtClean="0">
                <a:latin typeface="Work Sans" pitchFamily="2" charset="0"/>
              </a:rPr>
              <a:t>Situación 3: dar robustez a la base de datos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Contenidos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Resultado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Resultado</a:t>
            </a:r>
          </a:p>
        </p:txBody>
      </p:sp>
      <p:grpSp>
        <p:nvGrpSpPr>
          <p:cNvPr id="2" name="6 Grupo"/>
          <p:cNvGrpSpPr>
            <a:grpSpLocks/>
          </p:cNvGrpSpPr>
          <p:nvPr/>
        </p:nvGrpSpPr>
        <p:grpSpPr bwMode="auto">
          <a:xfrm>
            <a:off x="7620000" y="1643063"/>
            <a:ext cx="4187825" cy="1714500"/>
            <a:chOff x="214282" y="1571612"/>
            <a:chExt cx="3140366" cy="1714512"/>
          </a:xfrm>
        </p:grpSpPr>
        <p:pic>
          <p:nvPicPr>
            <p:cNvPr id="2253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1571612"/>
              <a:ext cx="3140366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9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4413" y="2285992"/>
              <a:ext cx="1357322" cy="86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2" name="Picture 5" descr="File:QGIS logo, 2017.svg - Wikimedia Comm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1071563"/>
            <a:ext cx="238125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7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250" y="928688"/>
            <a:ext cx="17462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9" descr="Do you use pgAdmin? Why? : r/PostgreSQL"/>
          <p:cNvPicPr>
            <a:picLocks noChangeAspect="1" noChangeArrowheads="1"/>
          </p:cNvPicPr>
          <p:nvPr/>
        </p:nvPicPr>
        <p:blipFill>
          <a:blip r:embed="rId6"/>
          <a:srcRect l="23750" t="33334" r="23125" b="28888"/>
          <a:stretch>
            <a:fillRect/>
          </a:stretch>
        </p:blipFill>
        <p:spPr bwMode="auto">
          <a:xfrm>
            <a:off x="2476500" y="1071563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6250" y="1643063"/>
            <a:ext cx="413861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Flecha abajo"/>
          <p:cNvSpPr/>
          <p:nvPr/>
        </p:nvSpPr>
        <p:spPr>
          <a:xfrm rot="16200000">
            <a:off x="5667375" y="833438"/>
            <a:ext cx="571500" cy="3333750"/>
          </a:xfrm>
          <a:prstGeom prst="downArrow">
            <a:avLst>
              <a:gd name="adj1" fmla="val 50000"/>
              <a:gd name="adj2" fmla="val 1046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22537" name="Picture 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48250" y="1143000"/>
            <a:ext cx="180975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Resultado</a:t>
            </a:r>
          </a:p>
        </p:txBody>
      </p:sp>
      <p:grpSp>
        <p:nvGrpSpPr>
          <p:cNvPr id="2" name="6 Grupo"/>
          <p:cNvGrpSpPr>
            <a:grpSpLocks/>
          </p:cNvGrpSpPr>
          <p:nvPr/>
        </p:nvGrpSpPr>
        <p:grpSpPr bwMode="auto">
          <a:xfrm>
            <a:off x="7620000" y="1643063"/>
            <a:ext cx="4187825" cy="1714500"/>
            <a:chOff x="214282" y="1571612"/>
            <a:chExt cx="3140366" cy="1714512"/>
          </a:xfrm>
        </p:grpSpPr>
        <p:pic>
          <p:nvPicPr>
            <p:cNvPr id="2356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1571612"/>
              <a:ext cx="3140366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65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4413" y="2285992"/>
              <a:ext cx="1357322" cy="86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556" name="Picture 5" descr="File:QGIS logo, 2017.svg - Wikimedia Comm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1071563"/>
            <a:ext cx="238125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7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250" y="928688"/>
            <a:ext cx="17462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9" descr="Do you use pgAdmin? Why? : r/PostgreSQL"/>
          <p:cNvPicPr>
            <a:picLocks noChangeAspect="1" noChangeArrowheads="1"/>
          </p:cNvPicPr>
          <p:nvPr/>
        </p:nvPicPr>
        <p:blipFill>
          <a:blip r:embed="rId6"/>
          <a:srcRect l="23750" t="33334" r="23125" b="28888"/>
          <a:stretch>
            <a:fillRect/>
          </a:stretch>
        </p:blipFill>
        <p:spPr bwMode="auto">
          <a:xfrm>
            <a:off x="2476500" y="1071563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6250" y="1643063"/>
            <a:ext cx="413861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Flecha abajo"/>
          <p:cNvSpPr/>
          <p:nvPr/>
        </p:nvSpPr>
        <p:spPr>
          <a:xfrm rot="16200000">
            <a:off x="5667375" y="833438"/>
            <a:ext cx="571500" cy="3333750"/>
          </a:xfrm>
          <a:prstGeom prst="downArrow">
            <a:avLst>
              <a:gd name="adj1" fmla="val 50000"/>
              <a:gd name="adj2" fmla="val 1046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23561" name="Picture 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48250" y="1143000"/>
            <a:ext cx="180975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90500" y="3500438"/>
            <a:ext cx="4002088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14 Conector recto"/>
          <p:cNvCxnSpPr/>
          <p:nvPr/>
        </p:nvCxnSpPr>
        <p:spPr>
          <a:xfrm>
            <a:off x="476250" y="3429000"/>
            <a:ext cx="1133475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Resultado</a:t>
            </a:r>
          </a:p>
        </p:txBody>
      </p:sp>
      <p:grpSp>
        <p:nvGrpSpPr>
          <p:cNvPr id="2" name="6 Grupo"/>
          <p:cNvGrpSpPr>
            <a:grpSpLocks/>
          </p:cNvGrpSpPr>
          <p:nvPr/>
        </p:nvGrpSpPr>
        <p:grpSpPr bwMode="auto">
          <a:xfrm>
            <a:off x="7620000" y="1643063"/>
            <a:ext cx="4187825" cy="1714500"/>
            <a:chOff x="214282" y="1571612"/>
            <a:chExt cx="3140366" cy="1714512"/>
          </a:xfrm>
        </p:grpSpPr>
        <p:pic>
          <p:nvPicPr>
            <p:cNvPr id="2458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1571612"/>
              <a:ext cx="3140366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9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4413" y="2285992"/>
              <a:ext cx="1357322" cy="86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580" name="Picture 5" descr="File:QGIS logo, 2017.svg - Wikimedia Comm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1071563"/>
            <a:ext cx="238125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7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250" y="928688"/>
            <a:ext cx="17462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9" descr="Do you use pgAdmin? Why? : r/PostgreSQL"/>
          <p:cNvPicPr>
            <a:picLocks noChangeAspect="1" noChangeArrowheads="1"/>
          </p:cNvPicPr>
          <p:nvPr/>
        </p:nvPicPr>
        <p:blipFill>
          <a:blip r:embed="rId6"/>
          <a:srcRect l="23750" t="33334" r="23125" b="28888"/>
          <a:stretch>
            <a:fillRect/>
          </a:stretch>
        </p:blipFill>
        <p:spPr bwMode="auto">
          <a:xfrm>
            <a:off x="2476500" y="1071563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6250" y="1643063"/>
            <a:ext cx="413861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Flecha abajo"/>
          <p:cNvSpPr/>
          <p:nvPr/>
        </p:nvSpPr>
        <p:spPr>
          <a:xfrm rot="16200000">
            <a:off x="5667375" y="833438"/>
            <a:ext cx="571500" cy="3333750"/>
          </a:xfrm>
          <a:prstGeom prst="downArrow">
            <a:avLst>
              <a:gd name="adj1" fmla="val 50000"/>
              <a:gd name="adj2" fmla="val 1046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24585" name="Picture 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48250" y="1143000"/>
            <a:ext cx="180975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90500" y="3500438"/>
            <a:ext cx="4002088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7" name="Picture 4" descr="👀 Ojos en WhatsApp 2.19.35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286250" y="5000625"/>
            <a:ext cx="1174750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Resolución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214313"/>
            <a:ext cx="7496175" cy="296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315200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928938"/>
            <a:ext cx="733425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643563"/>
            <a:ext cx="733425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34250" y="5500688"/>
            <a:ext cx="7404100" cy="296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34250" y="2786063"/>
            <a:ext cx="7667625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chemeClr val="accent3"/>
                </a:solidFill>
                <a:latin typeface="Work Sans" pitchFamily="2" charset="0"/>
                <a:ea typeface="+mj-ea"/>
                <a:cs typeface="+mj-cs"/>
              </a:rPr>
              <a:t>Resolución</a:t>
            </a:r>
          </a:p>
        </p:txBody>
      </p:sp>
      <p:pic>
        <p:nvPicPr>
          <p:cNvPr id="26633" name="Picture 7"/>
          <p:cNvPicPr>
            <a:picLocks noChangeAspect="1" noChangeArrowheads="1"/>
          </p:cNvPicPr>
          <p:nvPr/>
        </p:nvPicPr>
        <p:blipFill>
          <a:blip r:embed="rId6"/>
          <a:srcRect t="50000"/>
          <a:stretch>
            <a:fillRect/>
          </a:stretch>
        </p:blipFill>
        <p:spPr bwMode="auto">
          <a:xfrm>
            <a:off x="7239000" y="-1071563"/>
            <a:ext cx="7762875" cy="1387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3500" y="1428750"/>
            <a:ext cx="2476500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Resultado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Resultado</a:t>
            </a:r>
          </a:p>
        </p:txBody>
      </p:sp>
      <p:grpSp>
        <p:nvGrpSpPr>
          <p:cNvPr id="2" name="6 Grupo"/>
          <p:cNvGrpSpPr>
            <a:grpSpLocks/>
          </p:cNvGrpSpPr>
          <p:nvPr/>
        </p:nvGrpSpPr>
        <p:grpSpPr bwMode="auto">
          <a:xfrm>
            <a:off x="7620000" y="1643063"/>
            <a:ext cx="4187825" cy="1714500"/>
            <a:chOff x="214282" y="1571612"/>
            <a:chExt cx="3140366" cy="1714512"/>
          </a:xfrm>
        </p:grpSpPr>
        <p:pic>
          <p:nvPicPr>
            <p:cNvPr id="2868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82" y="1571612"/>
              <a:ext cx="3140366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83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4413" y="2285992"/>
              <a:ext cx="1357322" cy="86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8676" name="Picture 5" descr="File:QGIS logo, 2017.svg - Wikimedia Comm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500" y="1071563"/>
            <a:ext cx="238125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7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250" y="928688"/>
            <a:ext cx="17462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9" descr="Do you use pgAdmin? Why? : r/PostgreSQL"/>
          <p:cNvPicPr>
            <a:picLocks noChangeAspect="1" noChangeArrowheads="1"/>
          </p:cNvPicPr>
          <p:nvPr/>
        </p:nvPicPr>
        <p:blipFill>
          <a:blip r:embed="rId6"/>
          <a:srcRect l="23750" t="33334" r="23125" b="28888"/>
          <a:stretch>
            <a:fillRect/>
          </a:stretch>
        </p:blipFill>
        <p:spPr bwMode="auto">
          <a:xfrm>
            <a:off x="2476500" y="1071563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6250" y="1643063"/>
            <a:ext cx="413861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Flecha abajo"/>
          <p:cNvSpPr/>
          <p:nvPr/>
        </p:nvSpPr>
        <p:spPr>
          <a:xfrm rot="16200000">
            <a:off x="5667375" y="833438"/>
            <a:ext cx="571500" cy="3333750"/>
          </a:xfrm>
          <a:prstGeom prst="downArrow">
            <a:avLst>
              <a:gd name="adj1" fmla="val 50000"/>
              <a:gd name="adj2" fmla="val 10466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28681" name="Picture 1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0" y="1143000"/>
            <a:ext cx="1514475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2: modificar el modelo de datos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2: modificar el modelo de datos</a:t>
            </a:r>
          </a:p>
        </p:txBody>
      </p:sp>
      <p:sp>
        <p:nvSpPr>
          <p:cNvPr id="30723" name="4 CuadroTexto"/>
          <p:cNvSpPr txBox="1">
            <a:spLocks noChangeArrowheads="1"/>
          </p:cNvSpPr>
          <p:nvPr/>
        </p:nvSpPr>
        <p:spPr bwMode="auto">
          <a:xfrm>
            <a:off x="1714500" y="1357313"/>
            <a:ext cx="51435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>
                <a:latin typeface="Work Sans" pitchFamily="2" charset="0"/>
              </a:rPr>
              <a:t>“Hay que borrar esta tabla”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6 Grupo"/>
          <p:cNvGrpSpPr>
            <a:grpSpLocks/>
          </p:cNvGrpSpPr>
          <p:nvPr/>
        </p:nvGrpSpPr>
        <p:grpSpPr bwMode="auto">
          <a:xfrm>
            <a:off x="6134100" y="1214438"/>
            <a:ext cx="5867400" cy="4235450"/>
            <a:chOff x="1928794" y="1285861"/>
            <a:chExt cx="4542883" cy="4235321"/>
          </a:xfrm>
        </p:grpSpPr>
        <p:pic>
          <p:nvPicPr>
            <p:cNvPr id="4107" name="15 Imagen"/>
            <p:cNvPicPr>
              <a:picLocks noChangeAspect="1" noChangeArrowheads="1"/>
            </p:cNvPicPr>
            <p:nvPr/>
          </p:nvPicPr>
          <p:blipFill>
            <a:blip r:embed="rId2"/>
            <a:srcRect l="15466" t="17841" r="34532" b="26685"/>
            <a:stretch>
              <a:fillRect/>
            </a:stretch>
          </p:blipFill>
          <p:spPr bwMode="auto">
            <a:xfrm rot="-5400000">
              <a:off x="3045545" y="669177"/>
              <a:ext cx="2247886" cy="3481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8" name="4 Image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5581450" flipH="1" flipV="1">
              <a:off x="3439897" y="2489401"/>
              <a:ext cx="1520678" cy="4542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9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71868" y="2357430"/>
              <a:ext cx="850851" cy="1241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0" name="Picture 5" descr="EPA SWMM | Software | UNLV Information Technology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43306" y="3571876"/>
              <a:ext cx="992677" cy="992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8 Flecha curvada hacia la derecha"/>
            <p:cNvSpPr/>
            <p:nvPr/>
          </p:nvSpPr>
          <p:spPr>
            <a:xfrm>
              <a:off x="2929310" y="2928873"/>
              <a:ext cx="639150" cy="1531891"/>
            </a:xfrm>
            <a:prstGeom prst="curved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" name="10 Flecha curvada hacia la derecha"/>
            <p:cNvSpPr/>
            <p:nvPr/>
          </p:nvSpPr>
          <p:spPr>
            <a:xfrm rot="10094590">
              <a:off x="4646412" y="2800290"/>
              <a:ext cx="714127" cy="1500141"/>
            </a:xfrm>
            <a:prstGeom prst="curved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11" descr="C:\Users\Usuario\AppData\Local\Temp\pid-19948\DRAIN_MICIU+NextG+PRTR+AEI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5700713"/>
            <a:ext cx="12192000" cy="115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AutoShape 19" descr="QGIS - Viquipèdia, l'enciclopèdia lliure"/>
          <p:cNvSpPr>
            <a:spLocks noChangeAspect="1" noChangeArrowheads="1"/>
          </p:cNvSpPr>
          <p:nvPr/>
        </p:nvSpPr>
        <p:spPr bwMode="auto">
          <a:xfrm>
            <a:off x="207963" y="-144463"/>
            <a:ext cx="4064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24" name="23 Abrir llave"/>
          <p:cNvSpPr/>
          <p:nvPr/>
        </p:nvSpPr>
        <p:spPr>
          <a:xfrm>
            <a:off x="6000750" y="1285875"/>
            <a:ext cx="381000" cy="4214813"/>
          </a:xfrm>
          <a:prstGeom prst="leftBrace">
            <a:avLst>
              <a:gd name="adj1" fmla="val 4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4102" name="Picture 2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0500" y="2286000"/>
            <a:ext cx="571500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25 Grupo"/>
          <p:cNvGrpSpPr>
            <a:grpSpLocks/>
          </p:cNvGrpSpPr>
          <p:nvPr/>
        </p:nvGrpSpPr>
        <p:grpSpPr bwMode="auto">
          <a:xfrm>
            <a:off x="1619250" y="1357313"/>
            <a:ext cx="2159000" cy="1619250"/>
            <a:chOff x="214282" y="1142984"/>
            <a:chExt cx="1619248" cy="1619248"/>
          </a:xfrm>
        </p:grpSpPr>
        <p:pic>
          <p:nvPicPr>
            <p:cNvPr id="4105" name="Picture 15" descr="Desktop User Icon - Free PNG &amp; SVG 2788796 - Noun Project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282" y="1142984"/>
              <a:ext cx="1619248" cy="1619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6" name="Picture 21" descr="QGIS - Viquipèdia, l'enciclopèdia lliure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214414" y="1857364"/>
              <a:ext cx="285752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Proyecto </a:t>
            </a:r>
            <a:r>
              <a:rPr lang="es-ES" sz="3000" b="1" dirty="0" err="1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Drain</a:t>
            </a:r>
            <a:endParaRPr lang="es-ES" sz="3000" b="1" dirty="0">
              <a:solidFill>
                <a:srgbClr val="002060"/>
              </a:solidFill>
              <a:latin typeface="Work Sans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928813"/>
            <a:ext cx="3238500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9500" y="1928813"/>
            <a:ext cx="4364038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1000125"/>
            <a:ext cx="3887788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12 CuadroTexto"/>
          <p:cNvSpPr txBox="1">
            <a:spLocks noChangeArrowheads="1"/>
          </p:cNvSpPr>
          <p:nvPr/>
        </p:nvSpPr>
        <p:spPr bwMode="auto">
          <a:xfrm>
            <a:off x="1714500" y="1357313"/>
            <a:ext cx="51435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>
                <a:latin typeface="Work Sans" pitchFamily="2" charset="0"/>
              </a:rPr>
              <a:t>“Hay que borrar esta tabla”</a:t>
            </a:r>
          </a:p>
        </p:txBody>
      </p:sp>
      <p:pic>
        <p:nvPicPr>
          <p:cNvPr id="31750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96250" y="2214563"/>
            <a:ext cx="1617663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2: modificar el modelo de datos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5 CuadroTexto"/>
          <p:cNvSpPr txBox="1">
            <a:spLocks noChangeArrowheads="1"/>
          </p:cNvSpPr>
          <p:nvPr/>
        </p:nvSpPr>
        <p:spPr bwMode="auto">
          <a:xfrm>
            <a:off x="4572000" y="3286125"/>
            <a:ext cx="56197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>
                <a:latin typeface="Work Sans" pitchFamily="2" charset="0"/>
              </a:rPr>
              <a:t>“Hay que añadir otra tabla”</a:t>
            </a:r>
          </a:p>
        </p:txBody>
      </p:sp>
      <p:pic>
        <p:nvPicPr>
          <p:cNvPr id="3277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928813"/>
            <a:ext cx="3238500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9500" y="1928813"/>
            <a:ext cx="4364038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1000125"/>
            <a:ext cx="3887788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12 CuadroTexto"/>
          <p:cNvSpPr txBox="1">
            <a:spLocks noChangeArrowheads="1"/>
          </p:cNvSpPr>
          <p:nvPr/>
        </p:nvSpPr>
        <p:spPr bwMode="auto">
          <a:xfrm>
            <a:off x="1714500" y="1357313"/>
            <a:ext cx="51435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>
                <a:latin typeface="Work Sans" pitchFamily="2" charset="0"/>
              </a:rPr>
              <a:t>“Hay que borrar esta tabla”</a:t>
            </a:r>
          </a:p>
        </p:txBody>
      </p:sp>
      <p:pic>
        <p:nvPicPr>
          <p:cNvPr id="32775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96250" y="2214563"/>
            <a:ext cx="1617663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2: modificar el modelo de datos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5 CuadroTexto"/>
          <p:cNvSpPr txBox="1">
            <a:spLocks noChangeArrowheads="1"/>
          </p:cNvSpPr>
          <p:nvPr/>
        </p:nvSpPr>
        <p:spPr bwMode="auto">
          <a:xfrm>
            <a:off x="4572000" y="3286125"/>
            <a:ext cx="56197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>
                <a:latin typeface="Work Sans" pitchFamily="2" charset="0"/>
              </a:rPr>
              <a:t>“Hay que añadir otra tabla”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4786313"/>
            <a:ext cx="3994150" cy="18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572000"/>
            <a:ext cx="3859213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2500" y="3786188"/>
            <a:ext cx="339725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63000" y="4143375"/>
            <a:ext cx="3292475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50" y="1928813"/>
            <a:ext cx="3238500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19500" y="1928813"/>
            <a:ext cx="4364038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0" y="1000125"/>
            <a:ext cx="3887788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2" name="12 CuadroTexto"/>
          <p:cNvSpPr txBox="1">
            <a:spLocks noChangeArrowheads="1"/>
          </p:cNvSpPr>
          <p:nvPr/>
        </p:nvSpPr>
        <p:spPr bwMode="auto">
          <a:xfrm>
            <a:off x="1714500" y="1357313"/>
            <a:ext cx="51435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>
                <a:latin typeface="Work Sans" pitchFamily="2" charset="0"/>
              </a:rPr>
              <a:t>“Hay que borrar esta tabla”</a:t>
            </a:r>
          </a:p>
        </p:txBody>
      </p:sp>
      <p:pic>
        <p:nvPicPr>
          <p:cNvPr id="33803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096250" y="2214563"/>
            <a:ext cx="1617663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4" name="Picture 6" descr="Imán con la obra «Mike Wazowski meme» de GPCDesign | Redbubble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001250" y="3143250"/>
            <a:ext cx="10953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2: modificar el modelo de datos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3 CuadroTexto"/>
          <p:cNvSpPr txBox="1">
            <a:spLocks noChangeArrowheads="1"/>
          </p:cNvSpPr>
          <p:nvPr/>
        </p:nvSpPr>
        <p:spPr bwMode="auto">
          <a:xfrm>
            <a:off x="166688" y="1357313"/>
            <a:ext cx="60007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 dirty="0">
                <a:latin typeface="Work Sans" pitchFamily="2" charset="0"/>
              </a:rPr>
              <a:t>“Te acuerdas de aquella tabla que…</a:t>
            </a:r>
          </a:p>
          <a:p>
            <a:r>
              <a:rPr lang="es-ES" sz="2600" dirty="0">
                <a:latin typeface="Work Sans" pitchFamily="2" charset="0"/>
              </a:rPr>
              <a:t>etc. etc.? Pues ahora </a:t>
            </a:r>
            <a:r>
              <a:rPr lang="es-ES" sz="2600" dirty="0" smtClean="0">
                <a:latin typeface="Work Sans" pitchFamily="2" charset="0"/>
              </a:rPr>
              <a:t>no </a:t>
            </a:r>
            <a:r>
              <a:rPr lang="es-ES" sz="2600" dirty="0">
                <a:latin typeface="Work Sans" pitchFamily="2" charset="0"/>
              </a:rPr>
              <a:t>hace falta”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2: modificar el modelo de datos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2: modificar el modelo de datos</a:t>
            </a:r>
          </a:p>
        </p:txBody>
      </p:sp>
      <p:pic>
        <p:nvPicPr>
          <p:cNvPr id="3584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214688"/>
            <a:ext cx="2559050" cy="18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5 CuadroTexto"/>
          <p:cNvSpPr txBox="1">
            <a:spLocks noChangeArrowheads="1"/>
          </p:cNvSpPr>
          <p:nvPr/>
        </p:nvSpPr>
        <p:spPr bwMode="auto">
          <a:xfrm>
            <a:off x="166688" y="1357313"/>
            <a:ext cx="60007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 dirty="0">
                <a:latin typeface="Work Sans" pitchFamily="2" charset="0"/>
              </a:rPr>
              <a:t>“Te acuerdas de aquella tabla que…</a:t>
            </a:r>
          </a:p>
          <a:p>
            <a:r>
              <a:rPr lang="es-ES" sz="2600" dirty="0">
                <a:latin typeface="Work Sans" pitchFamily="2" charset="0"/>
              </a:rPr>
              <a:t>etc. etc.? Pues ahora </a:t>
            </a:r>
            <a:r>
              <a:rPr lang="es-ES" sz="2600" dirty="0" smtClean="0">
                <a:latin typeface="Work Sans" pitchFamily="2" charset="0"/>
              </a:rPr>
              <a:t>no </a:t>
            </a:r>
            <a:r>
              <a:rPr lang="es-ES" sz="2600" dirty="0">
                <a:latin typeface="Work Sans" pitchFamily="2" charset="0"/>
              </a:rPr>
              <a:t>hace falta”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4500" y="1285875"/>
            <a:ext cx="6435725" cy="337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571750"/>
            <a:ext cx="62833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5225" y="4857750"/>
            <a:ext cx="59467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2: modificar el modelo de datos</a:t>
            </a:r>
          </a:p>
        </p:txBody>
      </p:sp>
      <p:sp>
        <p:nvSpPr>
          <p:cNvPr id="36870" name="8 CuadroTexto"/>
          <p:cNvSpPr txBox="1">
            <a:spLocks noChangeArrowheads="1"/>
          </p:cNvSpPr>
          <p:nvPr/>
        </p:nvSpPr>
        <p:spPr bwMode="auto">
          <a:xfrm>
            <a:off x="166688" y="1357313"/>
            <a:ext cx="60007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 dirty="0">
                <a:latin typeface="Work Sans" pitchFamily="2" charset="0"/>
              </a:rPr>
              <a:t>“Te acuerdas de aquella tabla que…</a:t>
            </a:r>
          </a:p>
          <a:p>
            <a:r>
              <a:rPr lang="es-ES" sz="2600" dirty="0">
                <a:latin typeface="Work Sans" pitchFamily="2" charset="0"/>
              </a:rPr>
              <a:t>etc. etc.? Pues ahora </a:t>
            </a:r>
            <a:r>
              <a:rPr lang="es-ES" sz="2600" dirty="0" smtClean="0">
                <a:latin typeface="Work Sans" pitchFamily="2" charset="0"/>
              </a:rPr>
              <a:t>no </a:t>
            </a:r>
            <a:r>
              <a:rPr lang="es-ES" sz="2600" dirty="0">
                <a:latin typeface="Work Sans" pitchFamily="2" charset="0"/>
              </a:rPr>
              <a:t>hace falta”</a:t>
            </a:r>
          </a:p>
        </p:txBody>
      </p:sp>
      <p:pic>
        <p:nvPicPr>
          <p:cNvPr id="36871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3214688"/>
            <a:ext cx="2559050" cy="18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La historia detrás de 'mujer calculando', el mejor meme de 2016 | S Moda:  Revista de moda, belleza, tendencias y famosos | EL PAÍ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2250" y="1214438"/>
            <a:ext cx="6096000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2: modificar el modelo de datos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952750" y="785813"/>
            <a:ext cx="5908675" cy="5060950"/>
          </a:xfrm>
          <a:noFill/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2: modificar el modelo de datos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0" y="642938"/>
            <a:ext cx="598328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Resolución</a:t>
            </a: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250" y="3500438"/>
            <a:ext cx="4391025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0" y="3571875"/>
            <a:ext cx="68262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Flecha doblada"/>
          <p:cNvSpPr/>
          <p:nvPr/>
        </p:nvSpPr>
        <p:spPr>
          <a:xfrm rot="16200000" flipH="1">
            <a:off x="1559719" y="1654969"/>
            <a:ext cx="1357312" cy="1619250"/>
          </a:xfrm>
          <a:prstGeom prst="ben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11 Flecha doblada"/>
          <p:cNvSpPr/>
          <p:nvPr/>
        </p:nvSpPr>
        <p:spPr>
          <a:xfrm rot="5400000">
            <a:off x="9465469" y="1940719"/>
            <a:ext cx="1357312" cy="1619250"/>
          </a:xfrm>
          <a:prstGeom prst="ben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1071563"/>
            <a:ext cx="2297113" cy="400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/>
          <a:srcRect b="62019"/>
          <a:stretch>
            <a:fillRect/>
          </a:stretch>
        </p:blipFill>
        <p:spPr bwMode="auto">
          <a:xfrm>
            <a:off x="4095750" y="1071563"/>
            <a:ext cx="4906963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Resolución</a:t>
            </a:r>
          </a:p>
        </p:txBody>
      </p:sp>
      <p:sp>
        <p:nvSpPr>
          <p:cNvPr id="8" name="7 Abrir llave"/>
          <p:cNvSpPr/>
          <p:nvPr/>
        </p:nvSpPr>
        <p:spPr>
          <a:xfrm>
            <a:off x="3333750" y="928688"/>
            <a:ext cx="666750" cy="5000625"/>
          </a:xfrm>
          <a:prstGeom prst="leftBrace">
            <a:avLst>
              <a:gd name="adj1" fmla="val 8333"/>
              <a:gd name="adj2" fmla="val 3085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4096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500" y="3071813"/>
            <a:ext cx="76898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Condiciones</a:t>
            </a:r>
          </a:p>
        </p:txBody>
      </p:sp>
      <p:grpSp>
        <p:nvGrpSpPr>
          <p:cNvPr id="2" name="5 Grupo"/>
          <p:cNvGrpSpPr>
            <a:grpSpLocks/>
          </p:cNvGrpSpPr>
          <p:nvPr/>
        </p:nvGrpSpPr>
        <p:grpSpPr bwMode="auto">
          <a:xfrm>
            <a:off x="6134100" y="1214438"/>
            <a:ext cx="5867400" cy="4235450"/>
            <a:chOff x="1928794" y="1285861"/>
            <a:chExt cx="4542883" cy="4235321"/>
          </a:xfrm>
        </p:grpSpPr>
        <p:pic>
          <p:nvPicPr>
            <p:cNvPr id="5125" name="6 Imagen"/>
            <p:cNvPicPr>
              <a:picLocks noChangeAspect="1" noChangeArrowheads="1"/>
            </p:cNvPicPr>
            <p:nvPr/>
          </p:nvPicPr>
          <p:blipFill>
            <a:blip r:embed="rId2"/>
            <a:srcRect l="15466" t="17841" r="34532" b="26685"/>
            <a:stretch>
              <a:fillRect/>
            </a:stretch>
          </p:blipFill>
          <p:spPr bwMode="auto">
            <a:xfrm rot="-5400000">
              <a:off x="3045545" y="669177"/>
              <a:ext cx="2247886" cy="3481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6" name="7 Image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5581450" flipH="1" flipV="1">
              <a:off x="3439897" y="2489401"/>
              <a:ext cx="1520678" cy="4542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7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71868" y="2357430"/>
              <a:ext cx="850851" cy="1241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8" name="Picture 5" descr="EPA SWMM | Software | UNLV Information Technology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43306" y="3571876"/>
              <a:ext cx="992677" cy="992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10 Flecha curvada hacia la derecha"/>
            <p:cNvSpPr/>
            <p:nvPr/>
          </p:nvSpPr>
          <p:spPr>
            <a:xfrm>
              <a:off x="2929310" y="2928873"/>
              <a:ext cx="639150" cy="1531891"/>
            </a:xfrm>
            <a:prstGeom prst="curved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2" name="11 Flecha curvada hacia la derecha"/>
            <p:cNvSpPr/>
            <p:nvPr/>
          </p:nvSpPr>
          <p:spPr>
            <a:xfrm rot="10094590">
              <a:off x="4646412" y="2800290"/>
              <a:ext cx="714127" cy="1500141"/>
            </a:xfrm>
            <a:prstGeom prst="curved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5124" name="13 CuadroTexto"/>
          <p:cNvSpPr txBox="1">
            <a:spLocks noChangeArrowheads="1"/>
          </p:cNvSpPr>
          <p:nvPr/>
        </p:nvSpPr>
        <p:spPr bwMode="auto">
          <a:xfrm>
            <a:off x="190500" y="1428750"/>
            <a:ext cx="6381750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s-ES" sz="2600" b="1"/>
              <a:t> </a:t>
            </a:r>
            <a:r>
              <a:rPr lang="es-ES" sz="3200">
                <a:latin typeface="Work Sans" pitchFamily="2" charset="0"/>
              </a:rPr>
              <a:t>Software libre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s-ES" sz="3200">
                <a:latin typeface="Work Sans" pitchFamily="2" charset="0"/>
              </a:rPr>
              <a:t> Entorno: QGIS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s-ES" sz="3200">
                <a:latin typeface="Work Sans" pitchFamily="2" charset="0"/>
              </a:rPr>
              <a:t> Soporte de datos: GeoPackage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1071563"/>
            <a:ext cx="2297113" cy="400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Resolución</a:t>
            </a:r>
          </a:p>
        </p:txBody>
      </p:sp>
      <p:sp>
        <p:nvSpPr>
          <p:cNvPr id="8" name="7 Abrir llave"/>
          <p:cNvSpPr/>
          <p:nvPr/>
        </p:nvSpPr>
        <p:spPr>
          <a:xfrm>
            <a:off x="3333750" y="928688"/>
            <a:ext cx="666750" cy="5000625"/>
          </a:xfrm>
          <a:prstGeom prst="leftBrace">
            <a:avLst>
              <a:gd name="adj1" fmla="val 8333"/>
              <a:gd name="adj2" fmla="val 5085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928688"/>
            <a:ext cx="4502150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1071563"/>
            <a:ext cx="2297113" cy="400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Resolución</a:t>
            </a:r>
          </a:p>
        </p:txBody>
      </p:sp>
      <p:sp>
        <p:nvSpPr>
          <p:cNvPr id="8" name="7 Abrir llave"/>
          <p:cNvSpPr/>
          <p:nvPr/>
        </p:nvSpPr>
        <p:spPr>
          <a:xfrm>
            <a:off x="3333750" y="928688"/>
            <a:ext cx="666750" cy="5000625"/>
          </a:xfrm>
          <a:prstGeom prst="leftBrace">
            <a:avLst>
              <a:gd name="adj1" fmla="val 8333"/>
              <a:gd name="adj2" fmla="val 7285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2428875"/>
            <a:ext cx="7731125" cy="317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1214438"/>
            <a:ext cx="6704013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3: dar robustez a la base de datos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3: dar robustez a la base de datos</a:t>
            </a:r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1928813"/>
            <a:ext cx="371316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00" y="2000250"/>
            <a:ext cx="4897438" cy="9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 descr="File:QGIS logo, 2017.svg - Wikimedia Common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53500" y="1357313"/>
            <a:ext cx="238125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7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6250" y="1214438"/>
            <a:ext cx="17462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9" descr="Do you use pgAdmin? Why? : r/PostgreSQL"/>
          <p:cNvPicPr>
            <a:picLocks noChangeAspect="1" noChangeArrowheads="1"/>
          </p:cNvPicPr>
          <p:nvPr/>
        </p:nvPicPr>
        <p:blipFill>
          <a:blip r:embed="rId7"/>
          <a:srcRect l="23750" t="33334" r="23125" b="28888"/>
          <a:stretch>
            <a:fillRect/>
          </a:stretch>
        </p:blipFill>
        <p:spPr bwMode="auto">
          <a:xfrm>
            <a:off x="2476500" y="1357313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3: dar robustez a la base de datos</a:t>
            </a:r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1928813"/>
            <a:ext cx="371316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00" y="2000250"/>
            <a:ext cx="4897438" cy="9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5" descr="File:QGIS logo, 2017.svg - Wikimedia Common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53500" y="1357313"/>
            <a:ext cx="2381250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7" descr="GitHub - dbeaver/dbeaver: Free universal database tool and SQL clien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6250" y="1214438"/>
            <a:ext cx="17462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9" descr="Do you use pgAdmin? Why? : r/PostgreSQL"/>
          <p:cNvPicPr>
            <a:picLocks noChangeAspect="1" noChangeArrowheads="1"/>
          </p:cNvPicPr>
          <p:nvPr/>
        </p:nvPicPr>
        <p:blipFill>
          <a:blip r:embed="rId7"/>
          <a:srcRect l="23750" t="33334" r="23125" b="28888"/>
          <a:stretch>
            <a:fillRect/>
          </a:stretch>
        </p:blipFill>
        <p:spPr bwMode="auto">
          <a:xfrm>
            <a:off x="2476500" y="1357313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14 Conector recto"/>
          <p:cNvCxnSpPr/>
          <p:nvPr/>
        </p:nvCxnSpPr>
        <p:spPr>
          <a:xfrm>
            <a:off x="571500" y="3857625"/>
            <a:ext cx="1114425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089" name="15 CuadroTexto"/>
          <p:cNvSpPr txBox="1">
            <a:spLocks noChangeArrowheads="1"/>
          </p:cNvSpPr>
          <p:nvPr/>
        </p:nvSpPr>
        <p:spPr bwMode="auto">
          <a:xfrm>
            <a:off x="2381250" y="4786313"/>
            <a:ext cx="81915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>
                <a:latin typeface="Work Sans" pitchFamily="2" charset="0"/>
              </a:rPr>
              <a:t>Restringir el datatype en la base de datos</a:t>
            </a:r>
          </a:p>
        </p:txBody>
      </p:sp>
      <p:sp>
        <p:nvSpPr>
          <p:cNvPr id="17" name="1 Título"/>
          <p:cNvSpPr txBox="1">
            <a:spLocks/>
          </p:cNvSpPr>
          <p:nvPr/>
        </p:nvSpPr>
        <p:spPr>
          <a:xfrm>
            <a:off x="0" y="400050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1714500"/>
            <a:ext cx="6467475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Resolución</a:t>
            </a:r>
          </a:p>
        </p:txBody>
      </p:sp>
      <p:sp>
        <p:nvSpPr>
          <p:cNvPr id="47108" name="8 CuadroTexto"/>
          <p:cNvSpPr txBox="1">
            <a:spLocks noChangeArrowheads="1"/>
          </p:cNvSpPr>
          <p:nvPr/>
        </p:nvSpPr>
        <p:spPr bwMode="auto">
          <a:xfrm>
            <a:off x="666750" y="1143000"/>
            <a:ext cx="8858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>
                <a:latin typeface="Work Sans" pitchFamily="2" charset="0"/>
              </a:rPr>
              <a:t>Restricciones CHECK en todos los campos</a:t>
            </a: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4000500"/>
            <a:ext cx="9405938" cy="125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0" name="10 CuadroTexto"/>
          <p:cNvSpPr txBox="1">
            <a:spLocks noChangeArrowheads="1"/>
          </p:cNvSpPr>
          <p:nvPr/>
        </p:nvSpPr>
        <p:spPr bwMode="auto">
          <a:xfrm>
            <a:off x="666750" y="3429000"/>
            <a:ext cx="101917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600">
                <a:latin typeface="Work Sans" pitchFamily="2" charset="0"/>
              </a:rPr>
              <a:t>…también para restringir a un dominio de valores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4813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48132" name="AutoShape 6" descr="27+ Iceberg Pictures | Download Free Images on Unsplash"/>
          <p:cNvSpPr>
            <a:spLocks noChangeAspect="1" noChangeArrowheads="1"/>
          </p:cNvSpPr>
          <p:nvPr/>
        </p:nvSpPr>
        <p:spPr bwMode="auto">
          <a:xfrm>
            <a:off x="207963" y="-144463"/>
            <a:ext cx="4064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48133" name="AutoShape 8" descr="27+ Iceberg Pictures | Download Free Images on Unsplash"/>
          <p:cNvSpPr>
            <a:spLocks noChangeAspect="1" noChangeArrowheads="1"/>
          </p:cNvSpPr>
          <p:nvPr/>
        </p:nvSpPr>
        <p:spPr bwMode="auto">
          <a:xfrm>
            <a:off x="207963" y="-144463"/>
            <a:ext cx="4064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pic>
        <p:nvPicPr>
          <p:cNvPr id="48134" name="Picture 16" descr="Iceberg UHD 4K Wallpaper | PIxelz"/>
          <p:cNvPicPr>
            <a:picLocks noChangeAspect="1" noChangeArrowheads="1"/>
          </p:cNvPicPr>
          <p:nvPr/>
        </p:nvPicPr>
        <p:blipFill>
          <a:blip r:embed="rId2"/>
          <a:srcRect r="25815"/>
          <a:stretch>
            <a:fillRect/>
          </a:stretch>
        </p:blipFill>
        <p:spPr bwMode="auto">
          <a:xfrm>
            <a:off x="0" y="0"/>
            <a:ext cx="14287500" cy="812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9938" y="785813"/>
            <a:ext cx="2025650" cy="97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62750" y="1071563"/>
            <a:ext cx="1055688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7" name="Picture 1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000500"/>
            <a:ext cx="3849688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8" name="Picture 1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429750" y="2214563"/>
            <a:ext cx="1941513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9" name="Picture 2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2214563"/>
            <a:ext cx="7594600" cy="435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12539E"/>
                </a:solidFill>
                <a:latin typeface="Work Sans" pitchFamily="2" charset="0"/>
                <a:ea typeface="+mj-ea"/>
                <a:cs typeface="+mj-cs"/>
              </a:rPr>
              <a:t>Para finalizar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F706BB15-4C30-D033-3130-5BB110CB201B}"/>
              </a:ext>
            </a:extLst>
          </p:cNvPr>
          <p:cNvGrpSpPr/>
          <p:nvPr/>
        </p:nvGrpSpPr>
        <p:grpSpPr>
          <a:xfrm>
            <a:off x="4236446" y="3047540"/>
            <a:ext cx="3719108" cy="743903"/>
            <a:chOff x="4086678" y="3751849"/>
            <a:chExt cx="3719108" cy="743903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xmlns="" id="{F6F5493C-629E-409C-0372-369511745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086678" y="3940444"/>
              <a:ext cx="419100" cy="419100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xmlns="" id="{C536B678-6073-723B-B92C-982543C74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114608" y="3751849"/>
              <a:ext cx="450533" cy="607695"/>
            </a:xfrm>
            <a:prstGeom prst="rect">
              <a:avLst/>
            </a:prstGeom>
          </p:spPr>
        </p:pic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xmlns="" id="{70A05FA4-D154-EA26-A67E-8C9C0203B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173971" y="3940444"/>
              <a:ext cx="461010" cy="555308"/>
            </a:xfrm>
            <a:prstGeom prst="rect">
              <a:avLst/>
            </a:prstGeom>
          </p:spPr>
        </p:pic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xmlns="" id="{013A6F21-73DC-3055-3B57-92D7B6044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243811" y="3907106"/>
              <a:ext cx="561975" cy="485775"/>
            </a:xfrm>
            <a:prstGeom prst="rect">
              <a:avLst/>
            </a:prstGeom>
          </p:spPr>
        </p:pic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A6CBEFA0-617C-864C-B79F-06D093BE1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188272" y="1389877"/>
            <a:ext cx="1815457" cy="88022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19359CAF-889F-C226-6557-385C925E6F61}"/>
              </a:ext>
            </a:extLst>
          </p:cNvPr>
          <p:cNvSpPr txBox="1"/>
          <p:nvPr/>
        </p:nvSpPr>
        <p:spPr>
          <a:xfrm>
            <a:off x="3270250" y="4524057"/>
            <a:ext cx="5651500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a-ES" sz="1200" b="0" i="0" spc="100" dirty="0">
                <a:solidFill>
                  <a:schemeClr val="bg1"/>
                </a:solidFill>
                <a:effectLst/>
              </a:rPr>
              <a:t>www.bgeo.es/en</a:t>
            </a:r>
          </a:p>
          <a:p>
            <a:pPr algn="ctr">
              <a:lnSpc>
                <a:spcPct val="150000"/>
              </a:lnSpc>
            </a:pPr>
            <a:r>
              <a:rPr lang="ca-ES" sz="1200" spc="100" dirty="0">
                <a:solidFill>
                  <a:schemeClr val="bg1"/>
                </a:solidFill>
              </a:rPr>
              <a:t>T. +34 938 600 293</a:t>
            </a:r>
          </a:p>
          <a:p>
            <a:pPr algn="ctr">
              <a:lnSpc>
                <a:spcPct val="150000"/>
              </a:lnSpc>
            </a:pPr>
            <a:r>
              <a:rPr lang="ca-ES" sz="1200" spc="100" dirty="0">
                <a:solidFill>
                  <a:schemeClr val="bg1"/>
                </a:solidFill>
              </a:rPr>
              <a:t>info@bgeo.es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0E59C60B-4B59-2BA0-A393-5CF6823DE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551170" y="5770315"/>
            <a:ext cx="1089660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713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Contexto</a:t>
            </a:r>
          </a:p>
        </p:txBody>
      </p:sp>
      <p:pic>
        <p:nvPicPr>
          <p:cNvPr id="6147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9488" y="795338"/>
            <a:ext cx="10233025" cy="526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" y="785813"/>
            <a:ext cx="10287000" cy="531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0750" y="779463"/>
            <a:ext cx="8096250" cy="607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Contexto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" y="785813"/>
            <a:ext cx="10287000" cy="531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0750" y="779463"/>
            <a:ext cx="8096250" cy="607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Contexto</a:t>
            </a:r>
          </a:p>
        </p:txBody>
      </p:sp>
      <p:sp>
        <p:nvSpPr>
          <p:cNvPr id="5" name="4 Elipse"/>
          <p:cNvSpPr/>
          <p:nvPr/>
        </p:nvSpPr>
        <p:spPr>
          <a:xfrm>
            <a:off x="3905250" y="4357688"/>
            <a:ext cx="1905000" cy="9286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2357438"/>
            <a:ext cx="2520950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 b="3807"/>
          <a:stretch>
            <a:fillRect/>
          </a:stretch>
        </p:blipFill>
        <p:spPr bwMode="auto">
          <a:xfrm>
            <a:off x="6953250" y="1285875"/>
            <a:ext cx="327183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6858000" y="1214438"/>
            <a:ext cx="3524250" cy="48577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9" name="8 Abrir llave"/>
          <p:cNvSpPr/>
          <p:nvPr/>
        </p:nvSpPr>
        <p:spPr>
          <a:xfrm>
            <a:off x="5715000" y="1285875"/>
            <a:ext cx="476250" cy="4929188"/>
          </a:xfrm>
          <a:prstGeom prst="leftBrace">
            <a:avLst>
              <a:gd name="adj1" fmla="val 406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s-ES" sz="3000" b="1" dirty="0" err="1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Dbmodel</a:t>
            </a: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: punto de partida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 txBox="1">
            <a:spLocks/>
          </p:cNvSpPr>
          <p:nvPr/>
        </p:nvSpPr>
        <p:spPr>
          <a:xfrm>
            <a:off x="0" y="0"/>
            <a:ext cx="12192000" cy="7858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/>
            </a:pP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Situación 1: hacer un </a:t>
            </a:r>
            <a:r>
              <a:rPr lang="es-ES" sz="3000" b="1" dirty="0" err="1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gpkg</a:t>
            </a:r>
            <a:r>
              <a:rPr lang="es-ES" sz="3000" b="1" dirty="0">
                <a:solidFill>
                  <a:srgbClr val="002060"/>
                </a:solidFill>
                <a:latin typeface="Work Sans" pitchFamily="2" charset="0"/>
                <a:ea typeface="+mj-ea"/>
                <a:cs typeface="+mj-cs"/>
              </a:rPr>
              <a:t> funcional desde 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GEO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385</Words>
  <Application>Microsoft Office PowerPoint</Application>
  <PresentationFormat>Personalizado</PresentationFormat>
  <Paragraphs>89</Paragraphs>
  <Slides>47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3" baseType="lpstr">
      <vt:lpstr>Arial</vt:lpstr>
      <vt:lpstr>Montserrat SemiBold</vt:lpstr>
      <vt:lpstr>Montserrat</vt:lpstr>
      <vt:lpstr>Work Sans</vt:lpstr>
      <vt:lpstr>Calibri</vt:lpstr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Aguiló</dc:creator>
  <cp:lastModifiedBy>Usuario</cp:lastModifiedBy>
  <cp:revision>53</cp:revision>
  <dcterms:created xsi:type="dcterms:W3CDTF">2022-07-20T16:16:03Z</dcterms:created>
  <dcterms:modified xsi:type="dcterms:W3CDTF">2024-06-10T15:08:43Z</dcterms:modified>
</cp:coreProperties>
</file>